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8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14498" y="400253"/>
            <a:ext cx="6781800" cy="17344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45134" rIns="0" bIns="0" rtlCol="0">
            <a:spAutoFit/>
          </a:bodyPr>
          <a:lstStyle/>
          <a:p>
            <a:pPr marL="1223010" marR="5080" indent="-1210310">
              <a:lnSpc>
                <a:spcPts val="4680"/>
              </a:lnSpc>
              <a:spcBef>
                <a:spcPts val="330"/>
              </a:spcBef>
            </a:pPr>
            <a:r>
              <a:rPr sz="4000" dirty="0"/>
              <a:t>Что</a:t>
            </a:r>
            <a:r>
              <a:rPr sz="4000" spc="-60" dirty="0"/>
              <a:t> </a:t>
            </a:r>
            <a:r>
              <a:rPr sz="4000" dirty="0"/>
              <a:t>рассказать</a:t>
            </a:r>
            <a:r>
              <a:rPr sz="4000" spc="-100" dirty="0"/>
              <a:t> </a:t>
            </a:r>
            <a:r>
              <a:rPr sz="4000" spc="-10" dirty="0"/>
              <a:t>родителям </a:t>
            </a:r>
            <a:r>
              <a:rPr sz="4000" dirty="0"/>
              <a:t>о</a:t>
            </a:r>
            <a:r>
              <a:rPr sz="4000" spc="5" dirty="0"/>
              <a:t> </a:t>
            </a:r>
            <a:r>
              <a:rPr sz="4000" dirty="0"/>
              <a:t>внедрении</a:t>
            </a:r>
            <a:r>
              <a:rPr sz="4000" spc="-10" dirty="0"/>
              <a:t> </a:t>
            </a:r>
            <a:r>
              <a:rPr sz="4000" spc="-25" dirty="0"/>
              <a:t>ФОП</a:t>
            </a:r>
            <a:endParaRPr sz="4000" dirty="0"/>
          </a:p>
        </p:txBody>
      </p:sp>
      <p:pic>
        <p:nvPicPr>
          <p:cNvPr id="1026" name="Picture 2" descr="D:\Документы\ФОП ДО\фоп\сайт родители\общая фоп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667000"/>
            <a:ext cx="6858800" cy="3858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17398" y="798576"/>
            <a:ext cx="8395319" cy="526084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9257" rIns="0" bIns="0" rtlCol="0">
            <a:spAutoFit/>
          </a:bodyPr>
          <a:lstStyle/>
          <a:p>
            <a:pPr marL="1367790" marR="5080" indent="433070">
              <a:lnSpc>
                <a:spcPct val="107200"/>
              </a:lnSpc>
              <a:spcBef>
                <a:spcPts val="95"/>
              </a:spcBef>
            </a:pPr>
            <a:r>
              <a:rPr dirty="0"/>
              <a:t>Памятка.</a:t>
            </a:r>
            <a:r>
              <a:rPr spc="-80" dirty="0"/>
              <a:t> </a:t>
            </a:r>
            <a:r>
              <a:rPr dirty="0"/>
              <a:t>Что</a:t>
            </a:r>
            <a:r>
              <a:rPr spc="-45" dirty="0"/>
              <a:t> </a:t>
            </a:r>
            <a:r>
              <a:rPr spc="-10" dirty="0"/>
              <a:t>рассказать </a:t>
            </a:r>
            <a:r>
              <a:rPr dirty="0"/>
              <a:t>родителям</a:t>
            </a:r>
            <a:r>
              <a:rPr spc="-25" dirty="0"/>
              <a:t> </a:t>
            </a:r>
            <a:r>
              <a:rPr dirty="0"/>
              <a:t>о</a:t>
            </a:r>
            <a:r>
              <a:rPr spc="-60" dirty="0"/>
              <a:t> </a:t>
            </a:r>
            <a:r>
              <a:rPr dirty="0"/>
              <a:t>внедрении</a:t>
            </a:r>
            <a:r>
              <a:rPr spc="-80" dirty="0"/>
              <a:t> </a:t>
            </a:r>
            <a:r>
              <a:rPr spc="-25" dirty="0"/>
              <a:t>ФОП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8159" y="2008632"/>
            <a:ext cx="11347704" cy="401726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1959" y="2106167"/>
            <a:ext cx="11320272" cy="414223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00296" y="400253"/>
            <a:ext cx="4404995" cy="111442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indent="3175" algn="ctr">
              <a:lnSpc>
                <a:spcPct val="98800"/>
              </a:lnSpc>
              <a:spcBef>
                <a:spcPts val="135"/>
              </a:spcBef>
            </a:pPr>
            <a:r>
              <a:rPr sz="2400" dirty="0"/>
              <a:t>ФОП</a:t>
            </a:r>
            <a:r>
              <a:rPr sz="2400" spc="15" dirty="0"/>
              <a:t> </a:t>
            </a:r>
            <a:r>
              <a:rPr sz="2400" dirty="0"/>
              <a:t>ДО</a:t>
            </a:r>
            <a:r>
              <a:rPr sz="2400" spc="-40" dirty="0"/>
              <a:t> </a:t>
            </a:r>
            <a:r>
              <a:rPr sz="2400" dirty="0"/>
              <a:t>–</a:t>
            </a:r>
            <a:r>
              <a:rPr sz="2400" spc="-25" dirty="0"/>
              <a:t> </a:t>
            </a:r>
            <a:r>
              <a:rPr sz="2400" spc="-10" dirty="0"/>
              <a:t>федеральная образовательная</a:t>
            </a:r>
            <a:r>
              <a:rPr sz="2400" spc="-110" dirty="0"/>
              <a:t> </a:t>
            </a:r>
            <a:r>
              <a:rPr sz="2400" spc="-10" dirty="0"/>
              <a:t>программа дошкольного</a:t>
            </a:r>
            <a:r>
              <a:rPr sz="2400" spc="-110" dirty="0"/>
              <a:t> </a:t>
            </a:r>
            <a:r>
              <a:rPr sz="2400" spc="-10" dirty="0"/>
              <a:t>образования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7304" y="414527"/>
            <a:ext cx="11317224" cy="514197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98929" y="423417"/>
            <a:ext cx="83966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Памятка.</a:t>
            </a:r>
            <a:r>
              <a:rPr sz="2400" spc="-45" dirty="0"/>
              <a:t> </a:t>
            </a:r>
            <a:r>
              <a:rPr sz="2400" dirty="0"/>
              <a:t>Что</a:t>
            </a:r>
            <a:r>
              <a:rPr sz="2400" spc="-65" dirty="0"/>
              <a:t> </a:t>
            </a:r>
            <a:r>
              <a:rPr sz="2400" dirty="0"/>
              <a:t>рассказать</a:t>
            </a:r>
            <a:r>
              <a:rPr sz="2400" spc="-95" dirty="0"/>
              <a:t> </a:t>
            </a:r>
            <a:r>
              <a:rPr sz="2400" dirty="0"/>
              <a:t>родителям</a:t>
            </a:r>
            <a:r>
              <a:rPr sz="2400" spc="-45" dirty="0"/>
              <a:t> </a:t>
            </a:r>
            <a:r>
              <a:rPr sz="2400" dirty="0"/>
              <a:t>о</a:t>
            </a:r>
            <a:r>
              <a:rPr sz="2400" spc="-65" dirty="0"/>
              <a:t> </a:t>
            </a:r>
            <a:r>
              <a:rPr sz="2400" dirty="0"/>
              <a:t>внедрении</a:t>
            </a:r>
            <a:r>
              <a:rPr sz="2400" spc="-95" dirty="0"/>
              <a:t> </a:t>
            </a:r>
            <a:r>
              <a:rPr sz="2400" spc="-20" dirty="0"/>
              <a:t>ФОП.</a:t>
            </a:r>
            <a:endParaRPr sz="2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75538" y="921892"/>
          <a:ext cx="10931525" cy="56349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55215"/>
                <a:gridCol w="8576310"/>
              </a:tblGrid>
              <a:tr h="6356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514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 Black"/>
                          <a:cs typeface="Arial Black"/>
                        </a:rPr>
                        <a:t>Что</a:t>
                      </a:r>
                      <a:r>
                        <a:rPr sz="1200" spc="-2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такое</a:t>
                      </a:r>
                      <a:r>
                        <a:rPr sz="1200" spc="-2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spc="-25" dirty="0">
                          <a:latin typeface="Arial Black"/>
                          <a:cs typeface="Arial Black"/>
                        </a:rPr>
                        <a:t>ФОП</a:t>
                      </a:r>
                      <a:endParaRPr sz="1200" dirty="0">
                        <a:latin typeface="Arial Black"/>
                        <a:cs typeface="Arial Black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7B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842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 Black"/>
                          <a:cs typeface="Arial Black"/>
                        </a:rPr>
                        <a:t>ФОП</a:t>
                      </a:r>
                      <a:r>
                        <a:rPr sz="1200" spc="30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ДО</a:t>
                      </a:r>
                      <a:r>
                        <a:rPr sz="1200" spc="-5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–</a:t>
                      </a:r>
                      <a:r>
                        <a:rPr sz="1200" spc="-4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федеральная</a:t>
                      </a:r>
                      <a:r>
                        <a:rPr sz="1200" spc="-2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образовательная</a:t>
                      </a:r>
                      <a:r>
                        <a:rPr sz="1200" spc="-1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программа</a:t>
                      </a:r>
                      <a:r>
                        <a:rPr sz="1200" spc="1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дошкольного</a:t>
                      </a:r>
                      <a:r>
                        <a:rPr sz="1200" spc="-10" dirty="0">
                          <a:latin typeface="Arial Black"/>
                          <a:cs typeface="Arial Black"/>
                        </a:rPr>
                        <a:t> образования</a:t>
                      </a:r>
                      <a:endParaRPr sz="1200">
                        <a:latin typeface="Arial Black"/>
                        <a:cs typeface="Arial Black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7B80"/>
                    </a:solidFill>
                  </a:tcPr>
                </a:tc>
              </a:tr>
              <a:tr h="1590040">
                <a:tc>
                  <a:txBody>
                    <a:bodyPr/>
                    <a:lstStyle/>
                    <a:p>
                      <a:pPr marL="50165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200" dirty="0">
                          <a:latin typeface="Arial Black"/>
                          <a:cs typeface="Arial Black"/>
                        </a:rPr>
                        <a:t>Какая</a:t>
                      </a:r>
                      <a:r>
                        <a:rPr sz="1200" spc="-2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цель</a:t>
                      </a:r>
                      <a:r>
                        <a:rPr sz="1200" spc="-1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у</a:t>
                      </a:r>
                      <a:r>
                        <a:rPr sz="1200" spc="-3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spc="-10" dirty="0">
                          <a:latin typeface="Arial Black"/>
                          <a:cs typeface="Arial Black"/>
                        </a:rPr>
                        <a:t>внедрения</a:t>
                      </a:r>
                      <a:endParaRPr sz="1200">
                        <a:latin typeface="Arial Black"/>
                        <a:cs typeface="Arial Black"/>
                      </a:endParaRPr>
                    </a:p>
                    <a:p>
                      <a:pPr marL="52069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spc="-25" dirty="0">
                          <a:latin typeface="Arial Black"/>
                          <a:cs typeface="Arial Black"/>
                        </a:rPr>
                        <a:t>ФОП</a:t>
                      </a:r>
                      <a:endParaRPr sz="1200">
                        <a:latin typeface="Arial Black"/>
                        <a:cs typeface="Arial Black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7B80"/>
                    </a:solidFill>
                  </a:tcPr>
                </a:tc>
                <a:tc>
                  <a:txBody>
                    <a:bodyPr/>
                    <a:lstStyle/>
                    <a:p>
                      <a:pPr marL="408305" indent="-34417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83333"/>
                        <a:buFont typeface="Symbol"/>
                        <a:buChar char=""/>
                        <a:tabLst>
                          <a:tab pos="408305" algn="l"/>
                        </a:tabLst>
                      </a:pPr>
                      <a:r>
                        <a:rPr sz="1200" dirty="0">
                          <a:latin typeface="Arial Black"/>
                          <a:cs typeface="Arial Black"/>
                        </a:rPr>
                        <a:t>Организовать</a:t>
                      </a:r>
                      <a:r>
                        <a:rPr sz="1200" spc="-4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обучение</a:t>
                      </a:r>
                      <a:r>
                        <a:rPr sz="1200" spc="-5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и</a:t>
                      </a:r>
                      <a:r>
                        <a:rPr sz="1200" spc="-7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воспитание</a:t>
                      </a:r>
                      <a:r>
                        <a:rPr sz="1200" spc="-3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дошкольника</a:t>
                      </a:r>
                      <a:r>
                        <a:rPr sz="1200" spc="-3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как</a:t>
                      </a:r>
                      <a:r>
                        <a:rPr sz="1200" spc="-5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гражданина</a:t>
                      </a:r>
                      <a:r>
                        <a:rPr sz="1200" spc="-5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Российской</a:t>
                      </a:r>
                      <a:r>
                        <a:rPr sz="1200" spc="-1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spc="-10" dirty="0">
                          <a:latin typeface="Arial Black"/>
                          <a:cs typeface="Arial Black"/>
                        </a:rPr>
                        <a:t>Федерации,</a:t>
                      </a:r>
                      <a:endParaRPr sz="1200">
                        <a:latin typeface="Arial Black"/>
                        <a:cs typeface="Arial Black"/>
                      </a:endParaRPr>
                    </a:p>
                    <a:p>
                      <a:pPr marL="3930015" marR="94615" indent="-3481704">
                        <a:lnSpc>
                          <a:spcPts val="1560"/>
                        </a:lnSpc>
                        <a:spcBef>
                          <a:spcPts val="50"/>
                        </a:spcBef>
                      </a:pPr>
                      <a:r>
                        <a:rPr sz="1200" dirty="0">
                          <a:latin typeface="Arial Black"/>
                          <a:cs typeface="Arial Black"/>
                        </a:rPr>
                        <a:t>формировать</a:t>
                      </a:r>
                      <a:r>
                        <a:rPr sz="1200" spc="-2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основы</a:t>
                      </a:r>
                      <a:r>
                        <a:rPr sz="1200" spc="-6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его</a:t>
                      </a:r>
                      <a:r>
                        <a:rPr sz="1200" spc="-4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гражданской и</a:t>
                      </a:r>
                      <a:r>
                        <a:rPr sz="1200" spc="-6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культурной</a:t>
                      </a:r>
                      <a:r>
                        <a:rPr sz="1200" spc="-6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идентичности</a:t>
                      </a:r>
                      <a:r>
                        <a:rPr sz="1200" spc="2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доступными</a:t>
                      </a:r>
                      <a:r>
                        <a:rPr sz="1200" spc="-4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по</a:t>
                      </a:r>
                      <a:r>
                        <a:rPr sz="1200" spc="-4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spc="-10" dirty="0">
                          <a:latin typeface="Arial Black"/>
                          <a:cs typeface="Arial Black"/>
                        </a:rPr>
                        <a:t>возрасту средствами;</a:t>
                      </a:r>
                      <a:endParaRPr sz="1200">
                        <a:latin typeface="Arial Black"/>
                        <a:cs typeface="Arial Black"/>
                      </a:endParaRPr>
                    </a:p>
                    <a:p>
                      <a:pPr marL="1789430" lvl="1" indent="-344170">
                        <a:lnSpc>
                          <a:spcPct val="100000"/>
                        </a:lnSpc>
                        <a:spcBef>
                          <a:spcPts val="815"/>
                        </a:spcBef>
                        <a:buSzPct val="83333"/>
                        <a:buFont typeface="Symbol"/>
                        <a:buChar char=""/>
                        <a:tabLst>
                          <a:tab pos="1789430" algn="l"/>
                        </a:tabLst>
                      </a:pPr>
                      <a:r>
                        <a:rPr sz="1200" dirty="0">
                          <a:latin typeface="Arial Black"/>
                          <a:cs typeface="Arial Black"/>
                        </a:rPr>
                        <a:t>Создать</a:t>
                      </a:r>
                      <a:r>
                        <a:rPr sz="1200" spc="-5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единое</a:t>
                      </a:r>
                      <a:r>
                        <a:rPr sz="1200" spc="-4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ядро</a:t>
                      </a:r>
                      <a:r>
                        <a:rPr sz="1200" spc="-4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содержания</a:t>
                      </a:r>
                      <a:r>
                        <a:rPr sz="1200" spc="-2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дошкольного</a:t>
                      </a:r>
                      <a:r>
                        <a:rPr sz="1200" spc="-2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spc="-10" dirty="0">
                          <a:latin typeface="Arial Black"/>
                          <a:cs typeface="Arial Black"/>
                        </a:rPr>
                        <a:t>образования;</a:t>
                      </a:r>
                      <a:endParaRPr sz="1200">
                        <a:latin typeface="Arial Black"/>
                        <a:cs typeface="Arial Black"/>
                      </a:endParaRPr>
                    </a:p>
                    <a:p>
                      <a:pPr marL="445134" marR="94615" indent="-344805">
                        <a:lnSpc>
                          <a:spcPct val="106700"/>
                        </a:lnSpc>
                        <a:spcBef>
                          <a:spcPts val="815"/>
                        </a:spcBef>
                        <a:buSzPct val="83333"/>
                        <a:buFont typeface="Symbol"/>
                        <a:buChar char=""/>
                        <a:tabLst>
                          <a:tab pos="609600" algn="l"/>
                        </a:tabLst>
                      </a:pPr>
                      <a:r>
                        <a:rPr sz="1200" dirty="0">
                          <a:latin typeface="Arial Black"/>
                          <a:cs typeface="Arial Black"/>
                        </a:rPr>
                        <a:t>Создать</a:t>
                      </a:r>
                      <a:r>
                        <a:rPr sz="1200" spc="-4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единое</a:t>
                      </a:r>
                      <a:r>
                        <a:rPr sz="1200" spc="-5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федеральное</a:t>
                      </a:r>
                      <a:r>
                        <a:rPr sz="1200" spc="-5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образовательное</a:t>
                      </a:r>
                      <a:r>
                        <a:rPr sz="1200" spc="-1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пространство</a:t>
                      </a:r>
                      <a:r>
                        <a:rPr sz="1200" spc="-3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воспитания</a:t>
                      </a:r>
                      <a:r>
                        <a:rPr sz="1200" spc="-2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и</a:t>
                      </a:r>
                      <a:r>
                        <a:rPr sz="1200" spc="-7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обучения</a:t>
                      </a:r>
                      <a:r>
                        <a:rPr sz="1200" spc="-4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spc="-10" dirty="0">
                          <a:latin typeface="Arial Black"/>
                          <a:cs typeface="Arial Black"/>
                        </a:rPr>
                        <a:t>детей, 	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которое</a:t>
                      </a:r>
                      <a:r>
                        <a:rPr sz="1200" spc="-2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обеспечит</a:t>
                      </a:r>
                      <a:r>
                        <a:rPr sz="1200" spc="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и</a:t>
                      </a:r>
                      <a:r>
                        <a:rPr sz="1200" spc="-6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ребенку,</a:t>
                      </a:r>
                      <a:r>
                        <a:rPr sz="1200" spc="-4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и</a:t>
                      </a:r>
                      <a:r>
                        <a:rPr sz="1200" spc="-6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родителям</a:t>
                      </a:r>
                      <a:r>
                        <a:rPr sz="1200" spc="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равные,</a:t>
                      </a:r>
                      <a:r>
                        <a:rPr sz="1200" spc="-6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качественные</a:t>
                      </a:r>
                      <a:r>
                        <a:rPr sz="1200" spc="-2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условия</a:t>
                      </a:r>
                      <a:r>
                        <a:rPr sz="1200" spc="-5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spc="-10" dirty="0">
                          <a:latin typeface="Arial Black"/>
                          <a:cs typeface="Arial Black"/>
                        </a:rPr>
                        <a:t>дошкольного</a:t>
                      </a:r>
                      <a:endParaRPr sz="1200">
                        <a:latin typeface="Arial Black"/>
                        <a:cs typeface="Arial Black"/>
                      </a:endParaRPr>
                    </a:p>
                    <a:p>
                      <a:pPr marL="21590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dirty="0">
                          <a:latin typeface="Arial Black"/>
                          <a:cs typeface="Arial Black"/>
                        </a:rPr>
                        <a:t>образования,</a:t>
                      </a:r>
                      <a:r>
                        <a:rPr sz="1200" spc="-2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вне</a:t>
                      </a:r>
                      <a:r>
                        <a:rPr sz="1200" spc="-8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зависимости</a:t>
                      </a:r>
                      <a:r>
                        <a:rPr sz="1200" spc="1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от</a:t>
                      </a:r>
                      <a:r>
                        <a:rPr sz="1200" spc="-5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места</a:t>
                      </a:r>
                      <a:r>
                        <a:rPr sz="1200" spc="-1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spc="-10" dirty="0">
                          <a:latin typeface="Arial Black"/>
                          <a:cs typeface="Arial Black"/>
                        </a:rPr>
                        <a:t>проживания</a:t>
                      </a:r>
                      <a:endParaRPr sz="1200">
                        <a:latin typeface="Arial Black"/>
                        <a:cs typeface="Arial Black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7B80"/>
                    </a:solidFill>
                  </a:tcPr>
                </a:tc>
              </a:tr>
              <a:tr h="1597660">
                <a:tc>
                  <a:txBody>
                    <a:bodyPr/>
                    <a:lstStyle/>
                    <a:p>
                      <a:pPr marL="4826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latin typeface="Arial Black"/>
                          <a:cs typeface="Arial Black"/>
                        </a:rPr>
                        <a:t>Что</a:t>
                      </a:r>
                      <a:r>
                        <a:rPr sz="1200" spc="-1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входит</a:t>
                      </a:r>
                      <a:r>
                        <a:rPr sz="1200" spc="-1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в</a:t>
                      </a:r>
                      <a:r>
                        <a:rPr sz="1200" spc="-4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spc="-25" dirty="0">
                          <a:latin typeface="Arial Black"/>
                          <a:cs typeface="Arial Black"/>
                        </a:rPr>
                        <a:t>ФОП</a:t>
                      </a:r>
                      <a:endParaRPr sz="1200">
                        <a:latin typeface="Arial Black"/>
                        <a:cs typeface="Arial Black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7B80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spc="-10" dirty="0">
                          <a:latin typeface="Arial Black"/>
                          <a:cs typeface="Arial Black"/>
                        </a:rPr>
                        <a:t>Учебно-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методическая</a:t>
                      </a:r>
                      <a:r>
                        <a:rPr sz="1200" spc="-10" dirty="0">
                          <a:latin typeface="Arial Black"/>
                          <a:cs typeface="Arial Black"/>
                        </a:rPr>
                        <a:t> документация:</a:t>
                      </a:r>
                      <a:endParaRPr sz="1200" dirty="0">
                        <a:latin typeface="Arial Black"/>
                        <a:cs typeface="Arial Black"/>
                      </a:endParaRPr>
                    </a:p>
                    <a:p>
                      <a:pPr marL="2460625" indent="-344170">
                        <a:lnSpc>
                          <a:spcPct val="100000"/>
                        </a:lnSpc>
                        <a:spcBef>
                          <a:spcPts val="915"/>
                        </a:spcBef>
                        <a:buSzPct val="83333"/>
                        <a:buFont typeface="Symbol"/>
                        <a:buChar char=""/>
                        <a:tabLst>
                          <a:tab pos="2460625" algn="l"/>
                        </a:tabLst>
                      </a:pPr>
                      <a:r>
                        <a:rPr sz="1200" dirty="0">
                          <a:latin typeface="Arial Black"/>
                          <a:cs typeface="Arial Black"/>
                        </a:rPr>
                        <a:t>Федеральная</a:t>
                      </a:r>
                      <a:r>
                        <a:rPr sz="1200" spc="-3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рабочая</a:t>
                      </a:r>
                      <a:r>
                        <a:rPr sz="1200" spc="-4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программа</a:t>
                      </a:r>
                      <a:r>
                        <a:rPr sz="1200" spc="-4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spc="-10" dirty="0">
                          <a:latin typeface="Arial Black"/>
                          <a:cs typeface="Arial Black"/>
                        </a:rPr>
                        <a:t>воспитания;</a:t>
                      </a:r>
                      <a:endParaRPr sz="1200" dirty="0">
                        <a:latin typeface="Arial Black"/>
                        <a:cs typeface="Arial Black"/>
                      </a:endParaRPr>
                    </a:p>
                    <a:p>
                      <a:pPr marL="1926589" indent="-344170">
                        <a:lnSpc>
                          <a:spcPct val="100000"/>
                        </a:lnSpc>
                        <a:spcBef>
                          <a:spcPts val="885"/>
                        </a:spcBef>
                        <a:buSzPct val="83333"/>
                        <a:buFont typeface="Symbol"/>
                        <a:buChar char=""/>
                        <a:tabLst>
                          <a:tab pos="1926589" algn="l"/>
                        </a:tabLst>
                      </a:pPr>
                      <a:r>
                        <a:rPr sz="1200" dirty="0">
                          <a:latin typeface="Arial Black"/>
                          <a:cs typeface="Arial Black"/>
                        </a:rPr>
                        <a:t>Федеральный</a:t>
                      </a:r>
                      <a:r>
                        <a:rPr sz="1200" spc="-5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календарный</a:t>
                      </a:r>
                      <a:r>
                        <a:rPr sz="1200" spc="-5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план</a:t>
                      </a:r>
                      <a:r>
                        <a:rPr sz="1200" spc="-5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воспитательной</a:t>
                      </a:r>
                      <a:r>
                        <a:rPr sz="1200" spc="-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spc="-10" dirty="0">
                          <a:latin typeface="Arial Black"/>
                          <a:cs typeface="Arial Black"/>
                        </a:rPr>
                        <a:t>работы;</a:t>
                      </a:r>
                      <a:endParaRPr sz="1200">
                        <a:latin typeface="Arial Black"/>
                        <a:cs typeface="Arial Black"/>
                      </a:endParaRPr>
                    </a:p>
                    <a:p>
                      <a:pPr marL="2560955" lvl="1" indent="-344170">
                        <a:lnSpc>
                          <a:spcPct val="100000"/>
                        </a:lnSpc>
                        <a:spcBef>
                          <a:spcPts val="915"/>
                        </a:spcBef>
                        <a:buSzPct val="83333"/>
                        <a:buFont typeface="Symbol"/>
                        <a:buChar char=""/>
                        <a:tabLst>
                          <a:tab pos="2560955" algn="l"/>
                        </a:tabLst>
                      </a:pPr>
                      <a:r>
                        <a:rPr sz="1200" dirty="0">
                          <a:latin typeface="Arial Black"/>
                          <a:cs typeface="Arial Black"/>
                        </a:rPr>
                        <a:t>Примерный</a:t>
                      </a:r>
                      <a:r>
                        <a:rPr sz="1200" spc="-3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режим</a:t>
                      </a:r>
                      <a:r>
                        <a:rPr sz="1200" spc="-3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и</a:t>
                      </a:r>
                      <a:r>
                        <a:rPr sz="1200" spc="-5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распорядок</a:t>
                      </a:r>
                      <a:r>
                        <a:rPr sz="1200" spc="1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дня</a:t>
                      </a:r>
                      <a:r>
                        <a:rPr sz="1200" spc="-5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spc="-10" dirty="0">
                          <a:latin typeface="Arial Black"/>
                          <a:cs typeface="Arial Black"/>
                        </a:rPr>
                        <a:t>групп.</a:t>
                      </a:r>
                      <a:endParaRPr sz="1200" dirty="0">
                        <a:latin typeface="Arial Black"/>
                        <a:cs typeface="Arial Black"/>
                      </a:endParaRPr>
                    </a:p>
                    <a:p>
                      <a:pPr marL="92710" algn="ctr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200" dirty="0">
                          <a:latin typeface="Arial Black"/>
                          <a:cs typeface="Arial Black"/>
                        </a:rPr>
                        <a:t>Единые</a:t>
                      </a:r>
                      <a:r>
                        <a:rPr sz="1200" spc="-6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для</a:t>
                      </a:r>
                      <a:r>
                        <a:rPr sz="1200" spc="-4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Российской</a:t>
                      </a:r>
                      <a:r>
                        <a:rPr sz="1200" spc="-2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Федерации</a:t>
                      </a:r>
                      <a:r>
                        <a:rPr sz="1200" spc="-2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базовые</a:t>
                      </a:r>
                      <a:r>
                        <a:rPr sz="1200" spc="-4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объем</a:t>
                      </a:r>
                      <a:r>
                        <a:rPr sz="1200" spc="-4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и</a:t>
                      </a:r>
                      <a:r>
                        <a:rPr sz="1200" spc="-6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содержание</a:t>
                      </a:r>
                      <a:r>
                        <a:rPr sz="1200" spc="-2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дошкольного</a:t>
                      </a:r>
                      <a:r>
                        <a:rPr sz="1200" spc="-2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spc="-10" dirty="0">
                          <a:latin typeface="Arial Black"/>
                          <a:cs typeface="Arial Black"/>
                        </a:rPr>
                        <a:t>образования,</a:t>
                      </a:r>
                      <a:endParaRPr sz="1200" dirty="0">
                        <a:latin typeface="Arial Black"/>
                        <a:cs typeface="Arial Black"/>
                      </a:endParaRPr>
                    </a:p>
                    <a:p>
                      <a:pPr marL="10096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dirty="0">
                          <a:latin typeface="Arial Black"/>
                          <a:cs typeface="Arial Black"/>
                        </a:rPr>
                        <a:t>планируемые</a:t>
                      </a:r>
                      <a:r>
                        <a:rPr sz="1200" spc="-6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результаты</a:t>
                      </a:r>
                      <a:r>
                        <a:rPr sz="1200" spc="-4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освоения</a:t>
                      </a:r>
                      <a:r>
                        <a:rPr sz="1200" spc="-6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образовательной</a:t>
                      </a:r>
                      <a:r>
                        <a:rPr sz="1200" spc="-4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spc="-10" dirty="0">
                          <a:latin typeface="Arial Black"/>
                          <a:cs typeface="Arial Black"/>
                        </a:rPr>
                        <a:t>программы</a:t>
                      </a:r>
                      <a:endParaRPr sz="1200" dirty="0">
                        <a:latin typeface="Arial Black"/>
                        <a:cs typeface="Arial Black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7B80"/>
                    </a:solidFill>
                  </a:tcPr>
                </a:tc>
              </a:tr>
              <a:tr h="799465">
                <a:tc>
                  <a:txBody>
                    <a:bodyPr/>
                    <a:lstStyle/>
                    <a:p>
                      <a:pPr marL="179705" marR="76200" indent="-45720">
                        <a:lnSpc>
                          <a:spcPts val="154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 Black"/>
                          <a:cs typeface="Arial Black"/>
                        </a:rPr>
                        <a:t>Что</a:t>
                      </a:r>
                      <a:r>
                        <a:rPr sz="1200" spc="-2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будет</a:t>
                      </a:r>
                      <a:r>
                        <a:rPr sz="1200" spc="-1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spc="-10" dirty="0">
                          <a:latin typeface="Arial Black"/>
                          <a:cs typeface="Arial Black"/>
                        </a:rPr>
                        <a:t>обязательным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для</a:t>
                      </a:r>
                      <a:r>
                        <a:rPr sz="1200" spc="-4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всех</a:t>
                      </a:r>
                      <a:r>
                        <a:rPr sz="1200" spc="-2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детских </a:t>
                      </a:r>
                      <a:r>
                        <a:rPr sz="1200" spc="-10" dirty="0">
                          <a:latin typeface="Arial Black"/>
                          <a:cs typeface="Arial Black"/>
                        </a:rPr>
                        <a:t>садов</a:t>
                      </a:r>
                      <a:endParaRPr sz="1200">
                        <a:latin typeface="Arial Black"/>
                        <a:cs typeface="Arial Black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7B80"/>
                    </a:solidFill>
                  </a:tcPr>
                </a:tc>
                <a:tc>
                  <a:txBody>
                    <a:bodyPr/>
                    <a:lstStyle/>
                    <a:p>
                      <a:pPr marL="423545" marR="320040" indent="1270" algn="ctr">
                        <a:lnSpc>
                          <a:spcPts val="154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 Black"/>
                          <a:cs typeface="Arial Black"/>
                        </a:rPr>
                        <a:t>ФОП</a:t>
                      </a:r>
                      <a:r>
                        <a:rPr sz="1200" spc="-7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ДО</a:t>
                      </a:r>
                      <a:r>
                        <a:rPr sz="1200" spc="-7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определяет</a:t>
                      </a:r>
                      <a:r>
                        <a:rPr sz="1200" spc="-1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объем,</a:t>
                      </a:r>
                      <a:r>
                        <a:rPr sz="1200" spc="-5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содержание,</a:t>
                      </a:r>
                      <a:r>
                        <a:rPr sz="1200" spc="-1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планируемые</a:t>
                      </a:r>
                      <a:r>
                        <a:rPr sz="1200" spc="-5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результаты</a:t>
                      </a:r>
                      <a:r>
                        <a:rPr sz="1200" spc="-2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обязательной</a:t>
                      </a:r>
                      <a:r>
                        <a:rPr sz="1200" spc="-3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spc="-10" dirty="0">
                          <a:latin typeface="Arial Black"/>
                          <a:cs typeface="Arial Black"/>
                        </a:rPr>
                        <a:t>части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образовательной</a:t>
                      </a:r>
                      <a:r>
                        <a:rPr sz="1200" spc="-5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программы</a:t>
                      </a:r>
                      <a:r>
                        <a:rPr sz="1200" spc="-3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дошкольного</a:t>
                      </a:r>
                      <a:r>
                        <a:rPr sz="1200" spc="-5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образования,</a:t>
                      </a:r>
                      <a:r>
                        <a:rPr sz="1200" spc="-5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которую</a:t>
                      </a:r>
                      <a:r>
                        <a:rPr sz="1200" spc="-5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реализует</a:t>
                      </a:r>
                      <a:r>
                        <a:rPr sz="1200" spc="-4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детский</a:t>
                      </a:r>
                      <a:r>
                        <a:rPr sz="1200" spc="-5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spc="-20" dirty="0">
                          <a:latin typeface="Arial Black"/>
                          <a:cs typeface="Arial Black"/>
                        </a:rPr>
                        <a:t>сад.</a:t>
                      </a:r>
                      <a:endParaRPr sz="1200">
                        <a:latin typeface="Arial Black"/>
                        <a:cs typeface="Arial Black"/>
                      </a:endParaRPr>
                    </a:p>
                    <a:p>
                      <a:pPr marL="11874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Arial Black"/>
                          <a:cs typeface="Arial Black"/>
                        </a:rPr>
                        <a:t>Обязательной</a:t>
                      </a:r>
                      <a:r>
                        <a:rPr sz="1200" spc="-3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к</a:t>
                      </a:r>
                      <a:r>
                        <a:rPr sz="1200" spc="-4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выполнению</a:t>
                      </a:r>
                      <a:r>
                        <a:rPr sz="1200" spc="-4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станет</a:t>
                      </a:r>
                      <a:r>
                        <a:rPr sz="1200" spc="-3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и</a:t>
                      </a:r>
                      <a:r>
                        <a:rPr sz="1200" spc="-5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федеральная</a:t>
                      </a:r>
                      <a:r>
                        <a:rPr sz="1200" spc="-2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рабочая</a:t>
                      </a:r>
                      <a:r>
                        <a:rPr sz="1200" spc="-1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программа</a:t>
                      </a:r>
                      <a:r>
                        <a:rPr sz="1200" spc="1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воспитания,</a:t>
                      </a:r>
                      <a:r>
                        <a:rPr sz="1200" spc="-2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spc="-50" dirty="0">
                          <a:latin typeface="Arial Black"/>
                          <a:cs typeface="Arial Black"/>
                        </a:rPr>
                        <a:t>и</a:t>
                      </a:r>
                      <a:endParaRPr sz="1200">
                        <a:latin typeface="Arial Black"/>
                        <a:cs typeface="Arial Black"/>
                      </a:endParaRPr>
                    </a:p>
                    <a:p>
                      <a:pPr marL="11112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dirty="0">
                          <a:latin typeface="Arial Black"/>
                          <a:cs typeface="Arial Black"/>
                        </a:rPr>
                        <a:t>федеральный</a:t>
                      </a:r>
                      <a:r>
                        <a:rPr sz="1200" spc="-4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календарный</a:t>
                      </a:r>
                      <a:r>
                        <a:rPr sz="1200" spc="-4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план</a:t>
                      </a:r>
                      <a:r>
                        <a:rPr sz="1200" spc="-5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воспитательной </a:t>
                      </a:r>
                      <a:r>
                        <a:rPr sz="1200" spc="-10" dirty="0">
                          <a:latin typeface="Arial Black"/>
                          <a:cs typeface="Arial Black"/>
                        </a:rPr>
                        <a:t>работы</a:t>
                      </a:r>
                      <a:endParaRPr sz="1200">
                        <a:latin typeface="Arial Black"/>
                        <a:cs typeface="Arial Black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7B80"/>
                    </a:solidFill>
                  </a:tcPr>
                </a:tc>
              </a:tr>
              <a:tr h="603885">
                <a:tc>
                  <a:txBody>
                    <a:bodyPr/>
                    <a:lstStyle/>
                    <a:p>
                      <a:pPr marL="4762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latin typeface="Arial Black"/>
                          <a:cs typeface="Arial Black"/>
                        </a:rPr>
                        <a:t>Как</a:t>
                      </a:r>
                      <a:r>
                        <a:rPr sz="1200" spc="-4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будут</a:t>
                      </a:r>
                      <a:r>
                        <a:rPr sz="1200" spc="-4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применять</a:t>
                      </a:r>
                      <a:r>
                        <a:rPr sz="1200" spc="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spc="-25" dirty="0">
                          <a:latin typeface="Arial Black"/>
                          <a:cs typeface="Arial Black"/>
                        </a:rPr>
                        <a:t>ФОП</a:t>
                      </a:r>
                      <a:endParaRPr sz="1200">
                        <a:latin typeface="Arial Black"/>
                        <a:cs typeface="Arial Black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7B80"/>
                    </a:solidFill>
                  </a:tcPr>
                </a:tc>
                <a:tc>
                  <a:txBody>
                    <a:bodyPr/>
                    <a:lstStyle/>
                    <a:p>
                      <a:pPr marL="158750" marR="55244" algn="ctr">
                        <a:lnSpc>
                          <a:spcPts val="154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 Black"/>
                          <a:cs typeface="Arial Black"/>
                        </a:rPr>
                        <a:t>ФОП</a:t>
                      </a:r>
                      <a:r>
                        <a:rPr sz="1200" spc="-7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станет</a:t>
                      </a:r>
                      <a:r>
                        <a:rPr sz="1200" spc="-4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основой</a:t>
                      </a:r>
                      <a:r>
                        <a:rPr sz="1200" spc="-4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для</a:t>
                      </a:r>
                      <a:r>
                        <a:rPr sz="1200" spc="-6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разработки</a:t>
                      </a:r>
                      <a:r>
                        <a:rPr sz="1200" spc="-1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образовательной</a:t>
                      </a:r>
                      <a:r>
                        <a:rPr sz="1200" spc="-2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программы</a:t>
                      </a:r>
                      <a:r>
                        <a:rPr sz="1200" spc="-1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детского сада.</a:t>
                      </a:r>
                      <a:r>
                        <a:rPr sz="1200" spc="-5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Детские</a:t>
                      </a:r>
                      <a:r>
                        <a:rPr sz="1200" spc="-20" dirty="0">
                          <a:latin typeface="Arial Black"/>
                          <a:cs typeface="Arial Black"/>
                        </a:rPr>
                        <a:t> сады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сохраняют</a:t>
                      </a:r>
                      <a:r>
                        <a:rPr sz="1200" spc="-4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право</a:t>
                      </a:r>
                      <a:r>
                        <a:rPr sz="1200" spc="-4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разработки</a:t>
                      </a:r>
                      <a:r>
                        <a:rPr sz="1200" spc="-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собственных</a:t>
                      </a:r>
                      <a:r>
                        <a:rPr sz="1200" spc="-4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образовательных</a:t>
                      </a:r>
                      <a:r>
                        <a:rPr sz="1200" spc="-2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программ,</a:t>
                      </a:r>
                      <a:r>
                        <a:rPr sz="1200" spc="-1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но</a:t>
                      </a:r>
                      <a:r>
                        <a:rPr sz="1200" spc="-6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их</a:t>
                      </a:r>
                      <a:r>
                        <a:rPr sz="1200" spc="-6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содержание</a:t>
                      </a:r>
                      <a:r>
                        <a:rPr sz="1200" spc="-2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spc="-50" dirty="0">
                          <a:latin typeface="Arial Black"/>
                          <a:cs typeface="Arial Black"/>
                        </a:rPr>
                        <a:t>и</a:t>
                      </a:r>
                      <a:endParaRPr sz="1200">
                        <a:latin typeface="Arial Black"/>
                        <a:cs typeface="Arial Black"/>
                      </a:endParaRPr>
                    </a:p>
                    <a:p>
                      <a:pPr marL="9588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dirty="0">
                          <a:latin typeface="Arial Black"/>
                          <a:cs typeface="Arial Black"/>
                        </a:rPr>
                        <a:t>планируемые</a:t>
                      </a:r>
                      <a:r>
                        <a:rPr sz="1200" spc="-2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результаты</a:t>
                      </a:r>
                      <a:r>
                        <a:rPr sz="1200" spc="-1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должны</a:t>
                      </a:r>
                      <a:r>
                        <a:rPr sz="1200" spc="-4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быть</a:t>
                      </a:r>
                      <a:r>
                        <a:rPr sz="1200" spc="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не</a:t>
                      </a:r>
                      <a:r>
                        <a:rPr sz="1200" spc="-6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ниже,</a:t>
                      </a:r>
                      <a:r>
                        <a:rPr sz="1200" spc="-3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чем</a:t>
                      </a:r>
                      <a:r>
                        <a:rPr sz="1200" spc="-4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в</a:t>
                      </a:r>
                      <a:r>
                        <a:rPr sz="1200" spc="-3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spc="-25" dirty="0">
                          <a:latin typeface="Arial Black"/>
                          <a:cs typeface="Arial Black"/>
                        </a:rPr>
                        <a:t>ФОП</a:t>
                      </a:r>
                      <a:endParaRPr sz="1200">
                        <a:latin typeface="Arial Black"/>
                        <a:cs typeface="Arial Black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7B80"/>
                    </a:solidFill>
                  </a:tcPr>
                </a:tc>
              </a:tr>
              <a:tr h="408305">
                <a:tc>
                  <a:txBody>
                    <a:bodyPr/>
                    <a:lstStyle/>
                    <a:p>
                      <a:pPr marL="5397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latin typeface="Arial Black"/>
                          <a:cs typeface="Arial Black"/>
                        </a:rPr>
                        <a:t>Когда</a:t>
                      </a:r>
                      <a:r>
                        <a:rPr sz="1200" spc="-4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детские</a:t>
                      </a:r>
                      <a:r>
                        <a:rPr sz="1200" spc="-20" dirty="0">
                          <a:latin typeface="Arial Black"/>
                          <a:cs typeface="Arial Black"/>
                        </a:rPr>
                        <a:t> сады</a:t>
                      </a:r>
                      <a:endParaRPr sz="1200">
                        <a:latin typeface="Arial Black"/>
                        <a:cs typeface="Arial Black"/>
                      </a:endParaRPr>
                    </a:p>
                    <a:p>
                      <a:pPr marL="52069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dirty="0">
                          <a:latin typeface="Arial Black"/>
                          <a:cs typeface="Arial Black"/>
                        </a:rPr>
                        <a:t>перейдут</a:t>
                      </a:r>
                      <a:r>
                        <a:rPr sz="1200" spc="-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на</a:t>
                      </a:r>
                      <a:r>
                        <a:rPr sz="1200" spc="-6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spc="-25" dirty="0">
                          <a:latin typeface="Arial Black"/>
                          <a:cs typeface="Arial Black"/>
                        </a:rPr>
                        <a:t>ФОП</a:t>
                      </a:r>
                      <a:endParaRPr sz="1200">
                        <a:latin typeface="Arial Black"/>
                        <a:cs typeface="Arial Black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7B80"/>
                    </a:solidFill>
                  </a:tcPr>
                </a:tc>
                <a:tc>
                  <a:txBody>
                    <a:bodyPr/>
                    <a:lstStyle/>
                    <a:p>
                      <a:pPr marL="9969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latin typeface="Arial Black"/>
                          <a:cs typeface="Arial Black"/>
                        </a:rPr>
                        <a:t>Переход</a:t>
                      </a:r>
                      <a:r>
                        <a:rPr sz="1200" spc="-1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на</a:t>
                      </a:r>
                      <a:r>
                        <a:rPr sz="1200" spc="-3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ФОП</a:t>
                      </a:r>
                      <a:r>
                        <a:rPr sz="1200" spc="-4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запланирован</a:t>
                      </a:r>
                      <a:r>
                        <a:rPr sz="1200" spc="-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к</a:t>
                      </a:r>
                      <a:r>
                        <a:rPr sz="1200" spc="-3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1</a:t>
                      </a:r>
                      <a:r>
                        <a:rPr sz="1200" spc="-4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сентября</a:t>
                      </a:r>
                      <a:r>
                        <a:rPr sz="1200" spc="-1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200" dirty="0">
                          <a:latin typeface="Arial Black"/>
                          <a:cs typeface="Arial Black"/>
                        </a:rPr>
                        <a:t>2023</a:t>
                      </a:r>
                      <a:r>
                        <a:rPr sz="1200" spc="-20" dirty="0">
                          <a:latin typeface="Arial Black"/>
                          <a:cs typeface="Arial Black"/>
                        </a:rPr>
                        <a:t> года</a:t>
                      </a:r>
                      <a:endParaRPr sz="1200">
                        <a:latin typeface="Arial Black"/>
                        <a:cs typeface="Arial Black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7B8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223</Words>
  <Application>Microsoft Office PowerPoint</Application>
  <PresentationFormat>Произвольный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Что рассказать родителям о внедрении ФОП</vt:lpstr>
      <vt:lpstr>Слайд 2</vt:lpstr>
      <vt:lpstr>Памятка. Что рассказать родителям о внедрении ФОП</vt:lpstr>
      <vt:lpstr>ФОП ДО – федеральная образовательная программа дошкольного образования</vt:lpstr>
      <vt:lpstr>Слайд 5</vt:lpstr>
      <vt:lpstr>Памятка. Что рассказать родителям о внедрении ФОП.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рассказать родителям о внедрении ФОП</dc:title>
  <cp:lastModifiedBy>Лучший Детский Сад</cp:lastModifiedBy>
  <cp:revision>1</cp:revision>
  <dcterms:created xsi:type="dcterms:W3CDTF">2023-11-01T09:24:00Z</dcterms:created>
  <dcterms:modified xsi:type="dcterms:W3CDTF">2023-11-01T09:26:12Z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2023-03-07T00:00:00Z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2023-11-01T00:00:00Z</vt:filetime>
  </property>
  <property fmtid="{D5CDD505-2E9C-101B-9397-08002B2CF9AE}" pid="5" name="Producer">
    <vt:lpwstr>www.ilovepdf.com</vt:lpwstr>
  </property>
</Properties>
</file>